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9"/>
  </p:handoutMasterIdLst>
  <p:sldIdLst>
    <p:sldId id="256" r:id="rId2"/>
    <p:sldId id="257" r:id="rId3"/>
    <p:sldId id="288" r:id="rId4"/>
    <p:sldId id="262" r:id="rId5"/>
    <p:sldId id="260" r:id="rId6"/>
    <p:sldId id="304" r:id="rId7"/>
    <p:sldId id="312" r:id="rId8"/>
    <p:sldId id="305" r:id="rId9"/>
    <p:sldId id="306" r:id="rId10"/>
    <p:sldId id="313" r:id="rId11"/>
    <p:sldId id="308" r:id="rId12"/>
    <p:sldId id="314" r:id="rId13"/>
    <p:sldId id="315" r:id="rId14"/>
    <p:sldId id="311" r:id="rId15"/>
    <p:sldId id="316" r:id="rId16"/>
    <p:sldId id="289" r:id="rId17"/>
    <p:sldId id="290" r:id="rId18"/>
    <p:sldId id="276" r:id="rId19"/>
    <p:sldId id="261" r:id="rId20"/>
    <p:sldId id="292" r:id="rId21"/>
    <p:sldId id="293" r:id="rId22"/>
    <p:sldId id="294" r:id="rId23"/>
    <p:sldId id="295" r:id="rId24"/>
    <p:sldId id="297" r:id="rId25"/>
    <p:sldId id="318" r:id="rId26"/>
    <p:sldId id="317" r:id="rId27"/>
    <p:sldId id="258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316" autoAdjust="0"/>
  </p:normalViewPr>
  <p:slideViewPr>
    <p:cSldViewPr>
      <p:cViewPr>
        <p:scale>
          <a:sx n="70" d="100"/>
          <a:sy n="70" d="100"/>
        </p:scale>
        <p:origin x="-677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36"/>
    </p:cViewPr>
  </p:sorterViewPr>
  <p:notesViewPr>
    <p:cSldViewPr>
      <p:cViewPr varScale="1">
        <p:scale>
          <a:sx n="39" d="100"/>
          <a:sy n="39" d="100"/>
        </p:scale>
        <p:origin x="-156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805AEF-42D3-4FFA-9735-1181EF23991E}" type="doc">
      <dgm:prSet loTypeId="urn:microsoft.com/office/officeart/2005/8/layout/matrix1" loCatId="matrix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8628E676-6499-43DC-A5A3-DDC8F067B1FC}">
      <dgm:prSet phldrT="[Текст]"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algn="ctr"/>
          <a:r>
            <a:rPr lang="ru-RU" sz="2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Основные формы работы с родителями  и детьми в КЦ</a:t>
          </a:r>
          <a:endParaRPr lang="ru-RU" sz="2800" b="1" i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1CBE46A-C758-46B5-A5ED-564EB36D0C1E}" type="parTrans" cxnId="{37571263-E850-4784-8BD4-A84767039FDD}">
      <dgm:prSet/>
      <dgm:spPr/>
      <dgm:t>
        <a:bodyPr/>
        <a:lstStyle/>
        <a:p>
          <a:endParaRPr lang="ru-RU"/>
        </a:p>
      </dgm:t>
    </dgm:pt>
    <dgm:pt modelId="{368D7B9F-6EEC-4B21-ABBC-ECF08FE1908F}" type="sibTrans" cxnId="{37571263-E850-4784-8BD4-A84767039FDD}">
      <dgm:prSet/>
      <dgm:spPr/>
      <dgm:t>
        <a:bodyPr/>
        <a:lstStyle/>
        <a:p>
          <a:endParaRPr lang="ru-RU"/>
        </a:p>
      </dgm:t>
    </dgm:pt>
    <dgm:pt modelId="{7794D2E3-0EAB-40E0-83B2-74979F521531}">
      <dgm:prSet phldrT="[Текст]" custT="1"/>
      <dgm:spPr/>
      <dgm:t>
        <a:bodyPr/>
        <a:lstStyle/>
        <a:p>
          <a:pPr algn="ctr">
            <a:lnSpc>
              <a:spcPct val="100000"/>
            </a:lnSpc>
          </a:pPr>
          <a:r>
            <a:rPr lang="ru-RU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Консультации индивидуальные и групповые</a:t>
          </a:r>
          <a:endParaRPr lang="ru-RU" sz="24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76433FF-4EBA-4005-9AC0-5EB78FA56CC3}" type="parTrans" cxnId="{B366EA02-D9C4-4DA0-AC7D-8EC35CCEE313}">
      <dgm:prSet/>
      <dgm:spPr/>
      <dgm:t>
        <a:bodyPr/>
        <a:lstStyle/>
        <a:p>
          <a:endParaRPr lang="ru-RU"/>
        </a:p>
      </dgm:t>
    </dgm:pt>
    <dgm:pt modelId="{209A4873-83CE-489F-8674-68D402CE6DA9}" type="sibTrans" cxnId="{B366EA02-D9C4-4DA0-AC7D-8EC35CCEE313}">
      <dgm:prSet/>
      <dgm:spPr/>
      <dgm:t>
        <a:bodyPr/>
        <a:lstStyle/>
        <a:p>
          <a:endParaRPr lang="ru-RU"/>
        </a:p>
      </dgm:t>
    </dgm:pt>
    <dgm:pt modelId="{4042E3F4-1D61-4364-8BBE-C84F84F6BBD0}">
      <dgm:prSet phldrT="[Текст]" custT="1"/>
      <dgm:spPr/>
      <dgm:t>
        <a:bodyPr/>
        <a:lstStyle/>
        <a:p>
          <a:r>
            <a:rPr lang="ru-RU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Семинары-практикумы, круглые  столы, тренинги</a:t>
          </a:r>
          <a:endParaRPr lang="ru-RU" sz="24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F0A0E67-E931-4D0D-8869-F41B8CC1819A}" type="parTrans" cxnId="{529AB2CD-E59E-4C4E-B8A7-CDCEA4F84694}">
      <dgm:prSet/>
      <dgm:spPr/>
      <dgm:t>
        <a:bodyPr/>
        <a:lstStyle/>
        <a:p>
          <a:endParaRPr lang="ru-RU"/>
        </a:p>
      </dgm:t>
    </dgm:pt>
    <dgm:pt modelId="{261CA9DA-E141-40F9-90B4-EF3C9D961B50}" type="sibTrans" cxnId="{529AB2CD-E59E-4C4E-B8A7-CDCEA4F84694}">
      <dgm:prSet/>
      <dgm:spPr/>
      <dgm:t>
        <a:bodyPr/>
        <a:lstStyle/>
        <a:p>
          <a:endParaRPr lang="ru-RU"/>
        </a:p>
      </dgm:t>
    </dgm:pt>
    <dgm:pt modelId="{E1C319D8-1FFC-4736-86F5-27BFFD212179}">
      <dgm:prSet phldrT="[Текст]" custT="1"/>
      <dgm:spPr/>
      <dgm:t>
        <a:bodyPr/>
        <a:lstStyle/>
        <a:p>
          <a:pPr algn="ctr"/>
          <a:r>
            <a:rPr lang="ru-RU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Конференции для родителей</a:t>
          </a:r>
          <a:endParaRPr lang="ru-RU" sz="24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049AAEB-7636-4544-9ECA-618A811617B2}" type="parTrans" cxnId="{8924874B-6495-4469-AA48-594C908AF519}">
      <dgm:prSet/>
      <dgm:spPr/>
      <dgm:t>
        <a:bodyPr/>
        <a:lstStyle/>
        <a:p>
          <a:endParaRPr lang="ru-RU"/>
        </a:p>
      </dgm:t>
    </dgm:pt>
    <dgm:pt modelId="{459F09AF-E717-4F5F-A3AC-B8E973E775F3}" type="sibTrans" cxnId="{8924874B-6495-4469-AA48-594C908AF519}">
      <dgm:prSet/>
      <dgm:spPr/>
      <dgm:t>
        <a:bodyPr/>
        <a:lstStyle/>
        <a:p>
          <a:endParaRPr lang="ru-RU"/>
        </a:p>
      </dgm:t>
    </dgm:pt>
    <dgm:pt modelId="{715D78DB-0013-41A5-88CD-CE35866B8377}">
      <dgm:prSet phldrT="[Текст]" custT="1"/>
      <dgm:spPr/>
      <dgm:t>
        <a:bodyPr/>
        <a:lstStyle/>
        <a:p>
          <a:pPr algn="ctr"/>
          <a:r>
            <a:rPr lang="ru-RU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Индивидуальная работа с детьми в присутствии родителей</a:t>
          </a:r>
          <a:endParaRPr lang="ru-RU" sz="24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7AF93CA-D8E7-4A4C-BD72-FF5CF5C4D989}" type="parTrans" cxnId="{7D80D233-1C99-4041-A6E1-5122A074266B}">
      <dgm:prSet/>
      <dgm:spPr/>
      <dgm:t>
        <a:bodyPr/>
        <a:lstStyle/>
        <a:p>
          <a:endParaRPr lang="ru-RU"/>
        </a:p>
      </dgm:t>
    </dgm:pt>
    <dgm:pt modelId="{9014CD85-3A6A-4116-A3FC-CB1624F0F10B}" type="sibTrans" cxnId="{7D80D233-1C99-4041-A6E1-5122A074266B}">
      <dgm:prSet/>
      <dgm:spPr/>
      <dgm:t>
        <a:bodyPr/>
        <a:lstStyle/>
        <a:p>
          <a:endParaRPr lang="ru-RU"/>
        </a:p>
      </dgm:t>
    </dgm:pt>
    <dgm:pt modelId="{7DE268CE-FC81-4F2D-92AF-CD4D5B5F50C7}" type="pres">
      <dgm:prSet presAssocID="{4D805AEF-42D3-4FFA-9735-1181EF23991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70A6AF-3828-455B-8920-CE52D20DA0AE}" type="pres">
      <dgm:prSet presAssocID="{4D805AEF-42D3-4FFA-9735-1181EF23991E}" presName="matrix" presStyleCnt="0"/>
      <dgm:spPr/>
    </dgm:pt>
    <dgm:pt modelId="{723B643F-6592-43A5-9DDA-3B8A7299370B}" type="pres">
      <dgm:prSet presAssocID="{4D805AEF-42D3-4FFA-9735-1181EF23991E}" presName="tile1" presStyleLbl="node1" presStyleIdx="0" presStyleCnt="4"/>
      <dgm:spPr/>
      <dgm:t>
        <a:bodyPr/>
        <a:lstStyle/>
        <a:p>
          <a:endParaRPr lang="ru-RU"/>
        </a:p>
      </dgm:t>
    </dgm:pt>
    <dgm:pt modelId="{321BA2E5-2597-497D-B7EF-1E1B5F0D47D3}" type="pres">
      <dgm:prSet presAssocID="{4D805AEF-42D3-4FFA-9735-1181EF23991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34239E-30E8-4007-85ED-C52D2FE8091F}" type="pres">
      <dgm:prSet presAssocID="{4D805AEF-42D3-4FFA-9735-1181EF23991E}" presName="tile2" presStyleLbl="node1" presStyleIdx="1" presStyleCnt="4"/>
      <dgm:spPr/>
      <dgm:t>
        <a:bodyPr/>
        <a:lstStyle/>
        <a:p>
          <a:endParaRPr lang="ru-RU"/>
        </a:p>
      </dgm:t>
    </dgm:pt>
    <dgm:pt modelId="{3603D489-8137-40A1-B918-D2BD4AAE8FA4}" type="pres">
      <dgm:prSet presAssocID="{4D805AEF-42D3-4FFA-9735-1181EF23991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19ED81-CBF9-4662-8F33-7C96F35C80ED}" type="pres">
      <dgm:prSet presAssocID="{4D805AEF-42D3-4FFA-9735-1181EF23991E}" presName="tile3" presStyleLbl="node1" presStyleIdx="2" presStyleCnt="4" custScaleY="98411" custLinFactNeighborY="-9128"/>
      <dgm:spPr/>
      <dgm:t>
        <a:bodyPr/>
        <a:lstStyle/>
        <a:p>
          <a:endParaRPr lang="ru-RU"/>
        </a:p>
      </dgm:t>
    </dgm:pt>
    <dgm:pt modelId="{27E01675-456C-4154-8A94-D9BAD1D4E7F4}" type="pres">
      <dgm:prSet presAssocID="{4D805AEF-42D3-4FFA-9735-1181EF23991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987AF0-BAFC-4A8E-A84E-26FD5908EA25}" type="pres">
      <dgm:prSet presAssocID="{4D805AEF-42D3-4FFA-9735-1181EF23991E}" presName="tile4" presStyleLbl="node1" presStyleIdx="3" presStyleCnt="4" custScaleY="90477" custLinFactNeighborX="601" custLinFactNeighborY="-6746"/>
      <dgm:spPr/>
      <dgm:t>
        <a:bodyPr/>
        <a:lstStyle/>
        <a:p>
          <a:endParaRPr lang="ru-RU"/>
        </a:p>
      </dgm:t>
    </dgm:pt>
    <dgm:pt modelId="{31811D0A-4298-4E76-B53F-F7A4E42399A7}" type="pres">
      <dgm:prSet presAssocID="{4D805AEF-42D3-4FFA-9735-1181EF23991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288583-E704-4CB1-B746-3DCBC697556D}" type="pres">
      <dgm:prSet presAssocID="{4D805AEF-42D3-4FFA-9735-1181EF23991E}" presName="centerTile" presStyleLbl="fgShp" presStyleIdx="0" presStyleCnt="1" custScaleX="155462" custScaleY="141960" custLinFactNeighborX="0" custLinFactNeighborY="-838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8924874B-6495-4469-AA48-594C908AF519}" srcId="{8628E676-6499-43DC-A5A3-DDC8F067B1FC}" destId="{E1C319D8-1FFC-4736-86F5-27BFFD212179}" srcOrd="2" destOrd="0" parTransId="{7049AAEB-7636-4544-9ECA-618A811617B2}" sibTransId="{459F09AF-E717-4F5F-A3AC-B8E973E775F3}"/>
    <dgm:cxn modelId="{529AB2CD-E59E-4C4E-B8A7-CDCEA4F84694}" srcId="{8628E676-6499-43DC-A5A3-DDC8F067B1FC}" destId="{4042E3F4-1D61-4364-8BBE-C84F84F6BBD0}" srcOrd="1" destOrd="0" parTransId="{1F0A0E67-E931-4D0D-8869-F41B8CC1819A}" sibTransId="{261CA9DA-E141-40F9-90B4-EF3C9D961B50}"/>
    <dgm:cxn modelId="{3662C7B9-8751-42FD-8CBC-21428BE24002}" type="presOf" srcId="{4D805AEF-42D3-4FFA-9735-1181EF23991E}" destId="{7DE268CE-FC81-4F2D-92AF-CD4D5B5F50C7}" srcOrd="0" destOrd="0" presId="urn:microsoft.com/office/officeart/2005/8/layout/matrix1"/>
    <dgm:cxn modelId="{EDA07B3B-939E-49A9-B7B1-0336D0912E9B}" type="presOf" srcId="{7794D2E3-0EAB-40E0-83B2-74979F521531}" destId="{321BA2E5-2597-497D-B7EF-1E1B5F0D47D3}" srcOrd="1" destOrd="0" presId="urn:microsoft.com/office/officeart/2005/8/layout/matrix1"/>
    <dgm:cxn modelId="{E3D85153-05BF-42FB-B0C7-E913F08F4977}" type="presOf" srcId="{8628E676-6499-43DC-A5A3-DDC8F067B1FC}" destId="{6C288583-E704-4CB1-B746-3DCBC697556D}" srcOrd="0" destOrd="0" presId="urn:microsoft.com/office/officeart/2005/8/layout/matrix1"/>
    <dgm:cxn modelId="{F07CBC5E-CE5D-4DE5-B132-50CAF8734D53}" type="presOf" srcId="{E1C319D8-1FFC-4736-86F5-27BFFD212179}" destId="{AA19ED81-CBF9-4662-8F33-7C96F35C80ED}" srcOrd="0" destOrd="0" presId="urn:microsoft.com/office/officeart/2005/8/layout/matrix1"/>
    <dgm:cxn modelId="{29D8C4C2-BF15-495A-849D-FB64E76D3476}" type="presOf" srcId="{E1C319D8-1FFC-4736-86F5-27BFFD212179}" destId="{27E01675-456C-4154-8A94-D9BAD1D4E7F4}" srcOrd="1" destOrd="0" presId="urn:microsoft.com/office/officeart/2005/8/layout/matrix1"/>
    <dgm:cxn modelId="{7D80D233-1C99-4041-A6E1-5122A074266B}" srcId="{8628E676-6499-43DC-A5A3-DDC8F067B1FC}" destId="{715D78DB-0013-41A5-88CD-CE35866B8377}" srcOrd="3" destOrd="0" parTransId="{47AF93CA-D8E7-4A4C-BD72-FF5CF5C4D989}" sibTransId="{9014CD85-3A6A-4116-A3FC-CB1624F0F10B}"/>
    <dgm:cxn modelId="{37571263-E850-4784-8BD4-A84767039FDD}" srcId="{4D805AEF-42D3-4FFA-9735-1181EF23991E}" destId="{8628E676-6499-43DC-A5A3-DDC8F067B1FC}" srcOrd="0" destOrd="0" parTransId="{C1CBE46A-C758-46B5-A5ED-564EB36D0C1E}" sibTransId="{368D7B9F-6EEC-4B21-ABBC-ECF08FE1908F}"/>
    <dgm:cxn modelId="{D4C2D8F2-3059-41C3-BCB3-BE65909B2009}" type="presOf" srcId="{7794D2E3-0EAB-40E0-83B2-74979F521531}" destId="{723B643F-6592-43A5-9DDA-3B8A7299370B}" srcOrd="0" destOrd="0" presId="urn:microsoft.com/office/officeart/2005/8/layout/matrix1"/>
    <dgm:cxn modelId="{B366EA02-D9C4-4DA0-AC7D-8EC35CCEE313}" srcId="{8628E676-6499-43DC-A5A3-DDC8F067B1FC}" destId="{7794D2E3-0EAB-40E0-83B2-74979F521531}" srcOrd="0" destOrd="0" parTransId="{576433FF-4EBA-4005-9AC0-5EB78FA56CC3}" sibTransId="{209A4873-83CE-489F-8674-68D402CE6DA9}"/>
    <dgm:cxn modelId="{C9BDEBD1-5CA5-43C8-9885-557C71494090}" type="presOf" srcId="{4042E3F4-1D61-4364-8BBE-C84F84F6BBD0}" destId="{9A34239E-30E8-4007-85ED-C52D2FE8091F}" srcOrd="0" destOrd="0" presId="urn:microsoft.com/office/officeart/2005/8/layout/matrix1"/>
    <dgm:cxn modelId="{7B5E5296-40A0-4511-B496-EEA58C292797}" type="presOf" srcId="{715D78DB-0013-41A5-88CD-CE35866B8377}" destId="{31811D0A-4298-4E76-B53F-F7A4E42399A7}" srcOrd="1" destOrd="0" presId="urn:microsoft.com/office/officeart/2005/8/layout/matrix1"/>
    <dgm:cxn modelId="{37A5B3B4-0AA3-4821-8B93-AE592CC91E8F}" type="presOf" srcId="{4042E3F4-1D61-4364-8BBE-C84F84F6BBD0}" destId="{3603D489-8137-40A1-B918-D2BD4AAE8FA4}" srcOrd="1" destOrd="0" presId="urn:microsoft.com/office/officeart/2005/8/layout/matrix1"/>
    <dgm:cxn modelId="{0DFEF09D-5F7E-45E3-8DA8-470975BAA2B1}" type="presOf" srcId="{715D78DB-0013-41A5-88CD-CE35866B8377}" destId="{15987AF0-BAFC-4A8E-A84E-26FD5908EA25}" srcOrd="0" destOrd="0" presId="urn:microsoft.com/office/officeart/2005/8/layout/matrix1"/>
    <dgm:cxn modelId="{C3BB9F7B-B4BA-4E7C-9C3F-40E86B749D7E}" type="presParOf" srcId="{7DE268CE-FC81-4F2D-92AF-CD4D5B5F50C7}" destId="{3D70A6AF-3828-455B-8920-CE52D20DA0AE}" srcOrd="0" destOrd="0" presId="urn:microsoft.com/office/officeart/2005/8/layout/matrix1"/>
    <dgm:cxn modelId="{AAC4C44B-75B1-4495-9385-2E4ACCDFD6AC}" type="presParOf" srcId="{3D70A6AF-3828-455B-8920-CE52D20DA0AE}" destId="{723B643F-6592-43A5-9DDA-3B8A7299370B}" srcOrd="0" destOrd="0" presId="urn:microsoft.com/office/officeart/2005/8/layout/matrix1"/>
    <dgm:cxn modelId="{5D4A16CD-26C2-42DF-87D6-942E137D4047}" type="presParOf" srcId="{3D70A6AF-3828-455B-8920-CE52D20DA0AE}" destId="{321BA2E5-2597-497D-B7EF-1E1B5F0D47D3}" srcOrd="1" destOrd="0" presId="urn:microsoft.com/office/officeart/2005/8/layout/matrix1"/>
    <dgm:cxn modelId="{624BE5C5-4C44-4A35-8CC0-9F4CF0957DFD}" type="presParOf" srcId="{3D70A6AF-3828-455B-8920-CE52D20DA0AE}" destId="{9A34239E-30E8-4007-85ED-C52D2FE8091F}" srcOrd="2" destOrd="0" presId="urn:microsoft.com/office/officeart/2005/8/layout/matrix1"/>
    <dgm:cxn modelId="{A6286057-A40D-4B40-9929-93D6111170C7}" type="presParOf" srcId="{3D70A6AF-3828-455B-8920-CE52D20DA0AE}" destId="{3603D489-8137-40A1-B918-D2BD4AAE8FA4}" srcOrd="3" destOrd="0" presId="urn:microsoft.com/office/officeart/2005/8/layout/matrix1"/>
    <dgm:cxn modelId="{882CFAEC-5880-4414-81F4-F088E3F98382}" type="presParOf" srcId="{3D70A6AF-3828-455B-8920-CE52D20DA0AE}" destId="{AA19ED81-CBF9-4662-8F33-7C96F35C80ED}" srcOrd="4" destOrd="0" presId="urn:microsoft.com/office/officeart/2005/8/layout/matrix1"/>
    <dgm:cxn modelId="{C3436855-C96F-483C-A855-CC610AB322FC}" type="presParOf" srcId="{3D70A6AF-3828-455B-8920-CE52D20DA0AE}" destId="{27E01675-456C-4154-8A94-D9BAD1D4E7F4}" srcOrd="5" destOrd="0" presId="urn:microsoft.com/office/officeart/2005/8/layout/matrix1"/>
    <dgm:cxn modelId="{EE07D85D-5995-4F0B-A532-263B35E8C197}" type="presParOf" srcId="{3D70A6AF-3828-455B-8920-CE52D20DA0AE}" destId="{15987AF0-BAFC-4A8E-A84E-26FD5908EA25}" srcOrd="6" destOrd="0" presId="urn:microsoft.com/office/officeart/2005/8/layout/matrix1"/>
    <dgm:cxn modelId="{3B91E5F0-665E-4986-8E87-929BE50FE169}" type="presParOf" srcId="{3D70A6AF-3828-455B-8920-CE52D20DA0AE}" destId="{31811D0A-4298-4E76-B53F-F7A4E42399A7}" srcOrd="7" destOrd="0" presId="urn:microsoft.com/office/officeart/2005/8/layout/matrix1"/>
    <dgm:cxn modelId="{AFAEB3AA-204E-491C-9CD1-985E7180A72E}" type="presParOf" srcId="{7DE268CE-FC81-4F2D-92AF-CD4D5B5F50C7}" destId="{6C288583-E704-4CB1-B746-3DCBC697556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3B643F-6592-43A5-9DDA-3B8A7299370B}">
      <dsp:nvSpPr>
        <dsp:cNvPr id="0" name=""/>
        <dsp:cNvSpPr/>
      </dsp:nvSpPr>
      <dsp:spPr>
        <a:xfrm rot="16200000">
          <a:off x="977422" y="-968412"/>
          <a:ext cx="2268251" cy="4223097"/>
        </a:xfrm>
        <a:prstGeom prst="round1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Консультации индивидуальные и групповые</a:t>
          </a:r>
          <a:endParaRPr lang="ru-RU" sz="2400" b="1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6200000">
        <a:off x="1260954" y="-1251943"/>
        <a:ext cx="1701188" cy="4223097"/>
      </dsp:txXfrm>
    </dsp:sp>
    <dsp:sp modelId="{9A34239E-30E8-4007-85ED-C52D2FE8091F}">
      <dsp:nvSpPr>
        <dsp:cNvPr id="0" name=""/>
        <dsp:cNvSpPr/>
      </dsp:nvSpPr>
      <dsp:spPr>
        <a:xfrm>
          <a:off x="4223097" y="9010"/>
          <a:ext cx="4223097" cy="2268251"/>
        </a:xfrm>
        <a:prstGeom prst="round1Rect">
          <a:avLst/>
        </a:prstGeom>
        <a:solidFill>
          <a:schemeClr val="accent6">
            <a:shade val="80000"/>
            <a:hueOff val="-127230"/>
            <a:satOff val="5670"/>
            <a:lumOff val="79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Семинары-практикумы, круглые  столы, тренинги</a:t>
          </a:r>
          <a:endParaRPr lang="ru-RU" sz="2400" b="1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23097" y="9010"/>
        <a:ext cx="4223097" cy="1701188"/>
      </dsp:txXfrm>
    </dsp:sp>
    <dsp:sp modelId="{AA19ED81-CBF9-4662-8F33-7C96F35C80ED}">
      <dsp:nvSpPr>
        <dsp:cNvPr id="0" name=""/>
        <dsp:cNvSpPr/>
      </dsp:nvSpPr>
      <dsp:spPr>
        <a:xfrm rot="10800000">
          <a:off x="0" y="2088237"/>
          <a:ext cx="4223097" cy="2232209"/>
        </a:xfrm>
        <a:prstGeom prst="round1Rect">
          <a:avLst/>
        </a:prstGeom>
        <a:solidFill>
          <a:schemeClr val="accent6">
            <a:shade val="80000"/>
            <a:hueOff val="-254461"/>
            <a:satOff val="11339"/>
            <a:lumOff val="158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Конференции для родителей</a:t>
          </a:r>
          <a:endParaRPr lang="ru-RU" sz="2400" b="1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0" y="2646290"/>
        <a:ext cx="4223097" cy="1674157"/>
      </dsp:txXfrm>
    </dsp:sp>
    <dsp:sp modelId="{15987AF0-BAFC-4A8E-A84E-26FD5908EA25}">
      <dsp:nvSpPr>
        <dsp:cNvPr id="0" name=""/>
        <dsp:cNvSpPr/>
      </dsp:nvSpPr>
      <dsp:spPr>
        <a:xfrm rot="5400000">
          <a:off x="5308523" y="1146823"/>
          <a:ext cx="2052246" cy="4223097"/>
        </a:xfrm>
        <a:prstGeom prst="round1Rect">
          <a:avLst/>
        </a:prstGeom>
        <a:solidFill>
          <a:schemeClr val="accent6">
            <a:shade val="80000"/>
            <a:hueOff val="-381691"/>
            <a:satOff val="17009"/>
            <a:lumOff val="237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Индивидуальная работа с детьми в присутствии родителей</a:t>
          </a:r>
          <a:endParaRPr lang="ru-RU" sz="2400" b="1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5565053" y="1403354"/>
        <a:ext cx="1539184" cy="4223097"/>
      </dsp:txXfrm>
    </dsp:sp>
    <dsp:sp modelId="{6C288583-E704-4CB1-B746-3DCBC697556D}">
      <dsp:nvSpPr>
        <dsp:cNvPr id="0" name=""/>
        <dsp:cNvSpPr/>
      </dsp:nvSpPr>
      <dsp:spPr>
        <a:xfrm>
          <a:off x="2253503" y="1368152"/>
          <a:ext cx="3939187" cy="1610005"/>
        </a:xfrm>
        <a:prstGeom prst="roundRect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Основные формы работы с родителями  и детьми в КЦ</a:t>
          </a:r>
          <a:endParaRPr lang="ru-RU" sz="2800" b="1" i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53503" y="1368152"/>
        <a:ext cx="3939187" cy="16100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AA60F-ADF2-426E-A0B3-02D2C7DBCD2D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D882F8-C0AC-4554-A0E7-6375BCD212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2867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22.12.2020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22.12.2020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22.12.2020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22.12.2020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22.12.2020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22.12.2020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microsoft.com/office/2007/relationships/hdphoto" Target="../media/hdphoto4.wdp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780282" y="3068960"/>
            <a:ext cx="8352928" cy="273630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i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latin typeface="Segoe Print" panose="02000600000000000000" pitchFamily="2" charset="0"/>
                <a:cs typeface="Gisha" panose="020B0502040204020203" pitchFamily="34" charset="-79"/>
              </a:rPr>
              <a:t>Формы работы</a:t>
            </a:r>
            <a:br>
              <a:rPr lang="ru-RU" sz="3600" b="1" i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latin typeface="Segoe Print" panose="02000600000000000000" pitchFamily="2" charset="0"/>
                <a:cs typeface="Gisha" panose="020B0502040204020203" pitchFamily="34" charset="-79"/>
              </a:rPr>
            </a:br>
            <a:r>
              <a:rPr lang="ru-RU" sz="3600" b="1" i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latin typeface="Segoe Print" panose="02000600000000000000" pitchFamily="2" charset="0"/>
                <a:cs typeface="Gisha" panose="020B0502040204020203" pitchFamily="34" charset="-79"/>
              </a:rPr>
              <a:t> консультационного центра </a:t>
            </a:r>
            <a:br>
              <a:rPr lang="ru-RU" sz="3600" b="1" i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latin typeface="Segoe Print" panose="02000600000000000000" pitchFamily="2" charset="0"/>
                <a:cs typeface="Gisha" panose="020B0502040204020203" pitchFamily="34" charset="-79"/>
              </a:rPr>
            </a:br>
            <a:r>
              <a:rPr lang="ru-RU" sz="3200" b="1" i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latin typeface="Segoe Print" panose="02000600000000000000" pitchFamily="2" charset="0"/>
                <a:cs typeface="Gisha" panose="020B0502040204020203" pitchFamily="34" charset="-79"/>
              </a:rPr>
              <a:t>МДОАУ «Детский сад № 106» </a:t>
            </a:r>
            <a:br>
              <a:rPr lang="ru-RU" sz="3200" b="1" i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latin typeface="Segoe Print" panose="02000600000000000000" pitchFamily="2" charset="0"/>
                <a:cs typeface="Gisha" panose="020B0502040204020203" pitchFamily="34" charset="-79"/>
              </a:rPr>
            </a:br>
            <a:r>
              <a:rPr lang="ru-RU" sz="3200" b="1" i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latin typeface="Segoe Print" panose="02000600000000000000" pitchFamily="2" charset="0"/>
                <a:cs typeface="Gisha" panose="020B0502040204020203" pitchFamily="34" charset="-79"/>
              </a:rPr>
              <a:t>г. Орска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139952" y="566124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0" indent="0" algn="r">
              <a:spcBef>
                <a:spcPts val="0"/>
              </a:spcBef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Дерябина Анна Сергеевна,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r">
              <a:spcBef>
                <a:spcPts val="0"/>
              </a:spcBef>
              <a:buNone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едагог-психолог 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916832"/>
            <a:ext cx="4392488" cy="722511"/>
          </a:xfrm>
        </p:spPr>
        <p:txBody>
          <a:bodyPr/>
          <a:lstStyle/>
          <a:p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Учителя – дефектологи:</a:t>
            </a:r>
            <a:endParaRPr lang="ru-RU" sz="28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029" y="2564904"/>
            <a:ext cx="4757995" cy="4176464"/>
          </a:xfrm>
        </p:spPr>
        <p:txBody>
          <a:bodyPr/>
          <a:lstStyle/>
          <a:p>
            <a:pPr marL="342900" lvl="0" indent="-342900" algn="l">
              <a:buFont typeface="Wingdings" panose="05000000000000000000" pitchFamily="2" charset="2"/>
              <a:buChar char="q"/>
            </a:pPr>
            <a:r>
              <a:rPr lang="ru-RU" sz="1800" b="1" dirty="0">
                <a:solidFill>
                  <a:srgbClr val="2229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 диагностическую работу по выявлению трудностей </a:t>
            </a:r>
            <a:r>
              <a:rPr lang="ru-RU" sz="1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познавательного и социального развития, определяют способности ребенка к обучению и к игре;</a:t>
            </a:r>
          </a:p>
          <a:p>
            <a:pPr marL="342900" lvl="0" indent="-342900" algn="l">
              <a:buFont typeface="Wingdings" panose="05000000000000000000" pitchFamily="2" charset="2"/>
              <a:buChar char="q"/>
            </a:pPr>
            <a:r>
              <a:rPr lang="ru-RU" sz="1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помогают родителям  организовать работу с  ребенком так, чтобы максимально компенсировать  выявленные недостатки развития;</a:t>
            </a:r>
          </a:p>
          <a:p>
            <a:pPr marL="342900" lvl="0" indent="-342900" algn="l">
              <a:buFont typeface="Wingdings" panose="05000000000000000000" pitchFamily="2" charset="2"/>
              <a:buChar char="q"/>
            </a:pPr>
            <a:r>
              <a:rPr lang="ru-RU" sz="1800" b="1" dirty="0">
                <a:solidFill>
                  <a:srgbClr val="2229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обучают родителей методикам проведения коррекционных занятий;</a:t>
            </a:r>
          </a:p>
          <a:p>
            <a:pPr marL="342900" lvl="0" indent="-342900" algn="l">
              <a:buFont typeface="Wingdings" panose="05000000000000000000" pitchFamily="2" charset="2"/>
              <a:buChar char="q"/>
            </a:pPr>
            <a:r>
              <a:rPr lang="ru-RU" sz="1800" b="1" dirty="0">
                <a:solidFill>
                  <a:srgbClr val="2229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консультируют родителей по вопросам развития детей  и их возрастными особенностями.</a:t>
            </a:r>
            <a:endParaRPr lang="ru-RU" sz="1800" b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760"/>
          <a:stretch/>
        </p:blipFill>
        <p:spPr>
          <a:xfrm rot="21310986">
            <a:off x="4533302" y="3155072"/>
            <a:ext cx="2160319" cy="25992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Объект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384" r="26357" b="10248"/>
          <a:stretch/>
        </p:blipFill>
        <p:spPr>
          <a:xfrm rot="20873684">
            <a:off x="6308837" y="2110954"/>
            <a:ext cx="2160319" cy="24444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687" t="27040" r="11345" b="5017"/>
          <a:stretch/>
        </p:blipFill>
        <p:spPr bwMode="auto">
          <a:xfrm rot="658873">
            <a:off x="6281295" y="4294909"/>
            <a:ext cx="2160319" cy="23791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7080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62" y="1952836"/>
            <a:ext cx="4104456" cy="504056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Учителя – логопеды:</a:t>
            </a:r>
            <a:endParaRPr lang="ru-RU" sz="2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420888"/>
            <a:ext cx="4499992" cy="4437112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выявляют уровень речевого развития ребенка (обследование);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консультируют </a:t>
            </a:r>
            <a:r>
              <a:rPr lang="ru-RU" sz="1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родителей о путях и формах преодоления речевого несовершенства их ребенка</a:t>
            </a:r>
            <a:r>
              <a:rPr lang="ru-RU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координируют родителей в оказании помощи ребенку в коррекции речевых недостатков и целью профилактики (консультации, практикумы);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проводят </a:t>
            </a:r>
            <a:r>
              <a:rPr lang="ru-RU" sz="1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 родителями </a:t>
            </a:r>
            <a:r>
              <a:rPr lang="ru-RU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просветительскую и разъяснительную </a:t>
            </a:r>
            <a:r>
              <a:rPr lang="ru-RU" sz="1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работы о значении раннего коррекционного воздействия на речевой дефект у ребенка</a:t>
            </a:r>
            <a:r>
              <a:rPr lang="ru-RU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718" r="4378" b="16083"/>
          <a:stretch/>
        </p:blipFill>
        <p:spPr bwMode="auto">
          <a:xfrm>
            <a:off x="6829564" y="4365104"/>
            <a:ext cx="2087368" cy="2304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272" b="3640"/>
          <a:stretch/>
        </p:blipFill>
        <p:spPr>
          <a:xfrm rot="21056201">
            <a:off x="4605180" y="4313984"/>
            <a:ext cx="1957256" cy="24048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-146" r="1"/>
          <a:stretch/>
        </p:blipFill>
        <p:spPr>
          <a:xfrm>
            <a:off x="4932039" y="1937661"/>
            <a:ext cx="3993611" cy="22575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054516"/>
            <a:ext cx="2880320" cy="794519"/>
          </a:xfrm>
        </p:spPr>
        <p:txBody>
          <a:bodyPr/>
          <a:lstStyle/>
          <a:p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Педагоги КЦ:</a:t>
            </a:r>
            <a:endParaRPr lang="ru-RU" sz="28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70" y="2886748"/>
            <a:ext cx="3521626" cy="3350564"/>
          </a:xfrm>
        </p:spPr>
        <p:txBody>
          <a:bodyPr/>
          <a:lstStyle/>
          <a:p>
            <a:pPr marL="342900" lvl="0" indent="-342900" algn="l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показывают различные приемы, игры, упражнения для познавательного и музыкального развития ребенка; </a:t>
            </a:r>
          </a:p>
          <a:p>
            <a:pPr marL="342900" lvl="0" indent="-342900" algn="l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консультируют по вопросам воспитания, обучения и развития детей.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34436"/>
          <a:stretch/>
        </p:blipFill>
        <p:spPr>
          <a:xfrm rot="810343">
            <a:off x="6883548" y="4829209"/>
            <a:ext cx="2049644" cy="17917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 t="33862"/>
          <a:stretch/>
        </p:blipFill>
        <p:spPr>
          <a:xfrm rot="431415">
            <a:off x="6959159" y="1988840"/>
            <a:ext cx="2000149" cy="1763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30053"/>
          <a:stretch/>
        </p:blipFill>
        <p:spPr>
          <a:xfrm rot="21376632">
            <a:off x="3851920" y="4725144"/>
            <a:ext cx="2032792" cy="18958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31534"/>
          <a:stretch/>
        </p:blipFill>
        <p:spPr>
          <a:xfrm rot="21222592">
            <a:off x="3851920" y="2005900"/>
            <a:ext cx="2088110" cy="19061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Объект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068960"/>
            <a:ext cx="2616290" cy="19622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76796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1878796"/>
            <a:ext cx="5256584" cy="650503"/>
          </a:xfrm>
        </p:spPr>
        <p:txBody>
          <a:bodyPr/>
          <a:lstStyle/>
          <a:p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Формы работы с родителями:</a:t>
            </a:r>
            <a:endParaRPr lang="ru-RU" sz="28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68477" y="2494445"/>
            <a:ext cx="4423223" cy="2475632"/>
          </a:xfrm>
        </p:spPr>
        <p:txBody>
          <a:bodyPr/>
          <a:lstStyle/>
          <a:p>
            <a:pPr marL="342900" lvl="0" indent="-342900" algn="l">
              <a:buFont typeface="Wingdings" panose="05000000000000000000" pitchFamily="2" charset="2"/>
              <a:buChar char="q"/>
            </a:pP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тематические лекции по вопросам воспитания и развития детей;</a:t>
            </a:r>
          </a:p>
          <a:p>
            <a:pPr marL="342900" lvl="0" indent="-342900" algn="l">
              <a:buFont typeface="Wingdings" panose="05000000000000000000" pitchFamily="2" charset="2"/>
              <a:buChar char="q"/>
            </a:pP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индивидуальные консультации; </a:t>
            </a:r>
          </a:p>
          <a:p>
            <a:pPr marL="342900" lvl="0" indent="-342900" algn="l">
              <a:buFont typeface="Wingdings" panose="05000000000000000000" pitchFamily="2" charset="2"/>
              <a:buChar char="q"/>
            </a:pP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рекомендации; </a:t>
            </a:r>
          </a:p>
          <a:p>
            <a:pPr marL="342900" lvl="0" indent="-342900" algn="l">
              <a:buFont typeface="Wingdings" panose="05000000000000000000" pitchFamily="2" charset="2"/>
              <a:buChar char="q"/>
            </a:pP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беседы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lvl="0" indent="-342900" algn="l">
              <a:buFont typeface="Wingdings" panose="05000000000000000000" pitchFamily="2" charset="2"/>
              <a:buChar char="q"/>
            </a:pP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размещение информации на сайте ДОУ.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808801"/>
            <a:ext cx="3371168" cy="1892716"/>
          </a:xfrm>
          <a:prstGeom prst="rect">
            <a:avLst/>
          </a:prstGeom>
          <a:ln w="28575">
            <a:solidFill>
              <a:srgbClr val="92D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13489" t="44008" r="4136"/>
          <a:stretch/>
        </p:blipFill>
        <p:spPr>
          <a:xfrm>
            <a:off x="6802126" y="2586121"/>
            <a:ext cx="2191750" cy="1986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Объект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4808802"/>
            <a:ext cx="2576237" cy="19321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645"/>
          <a:stretch/>
        </p:blipFill>
        <p:spPr bwMode="auto">
          <a:xfrm>
            <a:off x="6516217" y="4797152"/>
            <a:ext cx="2584556" cy="19708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3" name="Объект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957" b="11422"/>
          <a:stretch/>
        </p:blipFill>
        <p:spPr>
          <a:xfrm>
            <a:off x="205647" y="2529299"/>
            <a:ext cx="2025126" cy="20431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87904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1699" y="2132856"/>
            <a:ext cx="5492883" cy="571503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Материальное оснащение КЦ: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93503" y="2762629"/>
            <a:ext cx="4176464" cy="1686356"/>
          </a:xfrm>
        </p:spPr>
        <p:txBody>
          <a:bodyPr/>
          <a:lstStyle/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методический кабинет;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абинет педагога-психолога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кабинет учителя –   логопеда; 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кабинет учителя-дефектолога. </a:t>
            </a:r>
          </a:p>
          <a:p>
            <a:pPr algn="l"/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20929" b="17856"/>
          <a:stretch/>
        </p:blipFill>
        <p:spPr>
          <a:xfrm>
            <a:off x="3249989" y="4578727"/>
            <a:ext cx="2736304" cy="21319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72" y="1987384"/>
            <a:ext cx="1869158" cy="25166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185" y="1971753"/>
            <a:ext cx="1899235" cy="25323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472" y="4589840"/>
            <a:ext cx="2813002" cy="21097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5262" y="4561076"/>
            <a:ext cx="2823158" cy="21173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52536" y="1988840"/>
            <a:ext cx="9540552" cy="720080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которые интересуют родителей детей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посещающих ДОУ: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2760599"/>
            <a:ext cx="8892480" cy="4077072"/>
          </a:xfrm>
        </p:spPr>
        <p:txBody>
          <a:bodyPr/>
          <a:lstStyle/>
          <a:p>
            <a:pPr marL="342900" lvl="0" indent="-342900" algn="l" eaLnBrk="0" hangingPunct="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адаптация детей к детскому саду;</a:t>
            </a:r>
          </a:p>
          <a:p>
            <a:pPr marL="342900" lvl="0" indent="-342900" algn="l" eaLnBrk="0" hangingPunct="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организация дополнительного образования;</a:t>
            </a:r>
          </a:p>
          <a:p>
            <a:pPr marL="342900" lvl="0" indent="-342900" algn="l" eaLnBrk="0" hangingPunct="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готовность к школьному обучению;</a:t>
            </a:r>
          </a:p>
          <a:p>
            <a:pPr marL="342900" lvl="0" indent="-342900" algn="l" eaLnBrk="0" hangingPunct="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решение эмоционально-личностных проблем дошкольника; </a:t>
            </a:r>
          </a:p>
          <a:p>
            <a:pPr marL="342900" lvl="0" indent="-342900" algn="l" eaLnBrk="0" hangingPunct="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психологические особенности развития ребенка на каждом этапе дошкольного детства, в том числе детей с ОВЗ;</a:t>
            </a:r>
          </a:p>
          <a:p>
            <a:pPr marL="342900" lvl="0" indent="-342900" algn="l" eaLnBrk="0" hangingPunct="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организация режимных моментов детей дошкольного возраста, развивающие игры в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течение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дня  для дошкольников дома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 eaLnBrk="0" hangingPunct="0">
              <a:spcBef>
                <a:spcPct val="0"/>
              </a:spcBef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Родители  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интересуются вопросами воспитания и развития детей с ООП, в том числе детей инвалидов. Чаще всего поднимаются вопросы адаптации ребёнка к ДОУ, что говорит о заинтересованности родителей в облегчении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протекания процесса 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адаптации.</a:t>
            </a:r>
            <a:b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718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44824"/>
            <a:ext cx="9144000" cy="692695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 педагога – психолога в КЦ ДОУ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420888"/>
            <a:ext cx="9144000" cy="4184809"/>
          </a:xfrm>
        </p:spPr>
        <p:txBody>
          <a:bodyPr/>
          <a:lstStyle/>
          <a:p>
            <a:pPr algn="just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выявление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педагогических проблем у детей, получающих дошкольное образование в форме семейного образования в рамках КЦ и оказание своевременной психологической помощи как детям, так и их родителям (законным представителям).</a:t>
            </a:r>
          </a:p>
          <a:p>
            <a:pPr algn="just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: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определить степень отклонений в развитии ребенка, а так же различного рода нарушений социального развития, провести их психолого-педагогическую коррекцию, диагностировать психическое развитие;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разработать систему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коррекционно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развивающих занятий для работы с детьми по конкретной проблеме;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оказать консультативную и методическую помощь родителям (законным представителям) по вопросам воспитания, обучения и развития детей дошкольного возраста.;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провести психологическую диагностику готовности детей к школьному обучению;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составить индивидуальные программы развития ребенка с подбором упражнений и игр, соответствующих возрасту для использования в условиях семьи.</a:t>
            </a:r>
          </a:p>
          <a:p>
            <a:pPr algn="just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036496" cy="866527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Направления </a:t>
            </a:r>
            <a:b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деятельности педагога – психолога КЦ: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212976"/>
            <a:ext cx="8064896" cy="2304256"/>
          </a:xfrm>
        </p:spPr>
        <p:txBody>
          <a:bodyPr/>
          <a:lstStyle/>
          <a:p>
            <a:pPr marL="457200" lvl="0" indent="-457200" algn="l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психолого-педагогическая диагностика;</a:t>
            </a:r>
          </a:p>
          <a:p>
            <a:pPr marL="457200" lvl="0" indent="-457200" algn="l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коррекционно-развивающая работа;</a:t>
            </a:r>
          </a:p>
          <a:p>
            <a:pPr marL="457200" lvl="0" indent="-457200" algn="l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психолого-педагогическое консультирование;</a:t>
            </a:r>
          </a:p>
          <a:p>
            <a:pPr marL="457200" lvl="0" indent="-457200" algn="l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психологическая профилактика и просвещение;</a:t>
            </a:r>
          </a:p>
          <a:p>
            <a:pPr marL="457200" lvl="0" indent="-457200" algn="l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методическая работа.</a:t>
            </a:r>
          </a:p>
          <a:p>
            <a:pPr algn="l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179512" y="1772816"/>
          <a:ext cx="8964488" cy="508518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85855"/>
                <a:gridCol w="1530452"/>
                <a:gridCol w="1821777"/>
                <a:gridCol w="3826404"/>
              </a:tblGrid>
              <a:tr h="29557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</a:tr>
              <a:tr h="597449">
                <a:tc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229591">
                <a:tc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</a:tr>
              <a:tr h="1235768">
                <a:tc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201073">
                <a:tc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</a:tr>
              <a:tr h="52572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1916832"/>
            <a:ext cx="8229600" cy="214314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48711315"/>
              </p:ext>
            </p:extLst>
          </p:nvPr>
        </p:nvGraphicFramePr>
        <p:xfrm>
          <a:off x="36367" y="1772816"/>
          <a:ext cx="9036496" cy="4694322"/>
        </p:xfrm>
        <a:graphic>
          <a:graphicData uri="http://schemas.openxmlformats.org/drawingml/2006/table">
            <a:tbl>
              <a:tblPr/>
              <a:tblGrid>
                <a:gridCol w="2721648"/>
                <a:gridCol w="1836389"/>
                <a:gridCol w="1836389"/>
                <a:gridCol w="2642070"/>
              </a:tblGrid>
              <a:tr h="19766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Направления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53" marR="4753" marT="4753" marB="47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Формы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53" marR="4753" marT="4753" marB="47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Методы</a:t>
                      </a:r>
                      <a:endParaRPr lang="ru-RU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53" marR="4753" marT="4753" marB="47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6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Дети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53" marR="4753" marT="4753" marB="47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Родители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53" marR="4753" marT="4753" marB="47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1124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Психодиагностика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53" marR="4753" marT="4753" marB="47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индивидуальная форма работы</a:t>
                      </a:r>
                    </a:p>
                  </a:txBody>
                  <a:tcPr marL="4753" marR="4753" marT="4753" marB="47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индивидуальная форма работы</a:t>
                      </a:r>
                    </a:p>
                  </a:txBody>
                  <a:tcPr marL="4753" marR="4753" marT="4753" marB="47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тесты,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наблюдения, беседы, анкетирование, 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опросы</a:t>
                      </a:r>
                    </a:p>
                  </a:txBody>
                  <a:tcPr marL="4753" marR="4753" marT="4753" marB="47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214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Психокоррекция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53" marR="4753" marT="4753" marB="47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подгрупповые занятия;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индивидуальные занятия;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совместная деятельность детей и родителей.</a:t>
                      </a:r>
                    </a:p>
                  </a:txBody>
                  <a:tcPr marL="4753" marR="4753" marT="4753" marB="47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53" marR="4753" marT="4753" marB="47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психогимнастика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 игровая 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терапия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сказкотерапия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(песочная, </a:t>
                      </a:r>
                      <a:r>
                        <a:rPr lang="ru-RU" sz="12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куклотерапия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Игровые 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сеансы, коррекционно-развивающие занятия, мастер-классы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53" marR="4753" marT="4753" marB="47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1301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Психологическое консультирование</a:t>
                      </a:r>
                      <a:endParaRPr lang="ru-RU" sz="1200" b="1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53" marR="4753" marT="4753" marB="47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53" marR="4753" marT="4753" marB="47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индивидуальная;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групповая.</a:t>
                      </a:r>
                    </a:p>
                  </a:txBody>
                  <a:tcPr marL="4753" marR="4753" marT="4753" marB="47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«Круглые столы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»; практические 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занятия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; конференции, обучающие 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семинары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; родительские 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собрания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; </a:t>
                      </a:r>
                      <a:r>
                        <a:rPr lang="ru-RU" sz="12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психолого-педагогческие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тренинги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; игровые 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сеансы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; лекции; мастер-классы; дистанционное 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консультирование, </a:t>
                      </a:r>
                      <a:r>
                        <a:rPr lang="ru-RU" sz="12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вебинары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; консультации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53" marR="4753" marT="4753" marB="47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854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Психологическое просвещение и профилактика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53" marR="4753" marT="4753" marB="47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53" marR="4753" marT="4753" marB="47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Почтовый ящик для вопросов и пожеланий;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Информационный материал (памятки, рекомендации, брошюры и т.д.)</a:t>
                      </a:r>
                    </a:p>
                  </a:txBody>
                  <a:tcPr marL="4753" marR="4753" marT="4753" marB="47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библиотека 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 видеотека для семейного образования;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фотовыставки.</a:t>
                      </a:r>
                    </a:p>
                  </a:txBody>
                  <a:tcPr marL="4753" marR="4753" marT="4753" marB="47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7504" y="75601"/>
            <a:ext cx="8894222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Формы и методы работы педагога – психолога  в КЦ</a:t>
            </a: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000251"/>
            <a:ext cx="8229600" cy="708670"/>
          </a:xfrm>
        </p:spPr>
        <p:txBody>
          <a:bodyPr/>
          <a:lstStyle/>
          <a:p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45499837"/>
              </p:ext>
            </p:extLst>
          </p:nvPr>
        </p:nvGraphicFramePr>
        <p:xfrm>
          <a:off x="251520" y="1772816"/>
          <a:ext cx="8446195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1857364"/>
            <a:ext cx="8229600" cy="500065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179512" y="2204864"/>
            <a:ext cx="8712968" cy="388843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 целью обеспечения доступности дошкольного образования, повышения педагогической компетентности родителей (законных представителей), воспитывающих детей дошкольного возраста на дому, в т. ч. детей с ограниченными возможностями здоровья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в соответствии с новым  законом «Об Образовании в Российской федерации» от 29.12.2012г. ст. 64. п. 3. («Родители имеют право получать методическую, психолого-педагогическую, консультативную помощь в ДОО, если там созданы консультационные центры»). 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2016 г. в МДОАУ «Детский сад № 106» был организован консультационный центр для  родителей и детей, не посещающих ДОО.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37116" cy="57606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Конференция для родителей в рамках КЦ</a:t>
            </a:r>
            <a:endParaRPr lang="ru-RU" sz="2800" i="1" dirty="0"/>
          </a:p>
        </p:txBody>
      </p:sp>
      <p:pic>
        <p:nvPicPr>
          <p:cNvPr id="4" name="Содержимое 4" descr="IMG_20191008_18260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11446" r="18613"/>
          <a:stretch>
            <a:fillRect/>
          </a:stretch>
        </p:blipFill>
        <p:spPr>
          <a:xfrm>
            <a:off x="446531" y="2636912"/>
            <a:ext cx="2829325" cy="3600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E:\АННА\ФОТО работа\IMG_20191009_175454.jpg"/>
          <p:cNvPicPr>
            <a:picLocks noChangeAspect="1" noChangeArrowheads="1"/>
          </p:cNvPicPr>
          <p:nvPr/>
        </p:nvPicPr>
        <p:blipFill>
          <a:blip r:embed="rId3" cstate="print"/>
          <a:srcRect t="13208" r="12485" b="27455"/>
          <a:stretch>
            <a:fillRect/>
          </a:stretch>
        </p:blipFill>
        <p:spPr bwMode="auto">
          <a:xfrm>
            <a:off x="4067944" y="3212976"/>
            <a:ext cx="4909067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Психологические игры для родителей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20191008_183246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/>
          </a:blip>
          <a:srcRect t="32812"/>
          <a:stretch>
            <a:fillRect/>
          </a:stretch>
        </p:blipFill>
        <p:spPr>
          <a:xfrm>
            <a:off x="251520" y="2132856"/>
            <a:ext cx="2733771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IMG_20191009_184026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rcRect t="35700"/>
          <a:stretch>
            <a:fillRect/>
          </a:stretch>
        </p:blipFill>
        <p:spPr>
          <a:xfrm>
            <a:off x="3131840" y="3645024"/>
            <a:ext cx="3312368" cy="2839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Содержимое 5" descr="IMG_20191008_183257.jpg"/>
          <p:cNvPicPr>
            <a:picLocks noChangeAspect="1"/>
          </p:cNvPicPr>
          <p:nvPr/>
        </p:nvPicPr>
        <p:blipFill>
          <a:blip r:embed="rId4" cstate="print"/>
          <a:srcRect t="23885"/>
          <a:stretch>
            <a:fillRect/>
          </a:stretch>
        </p:blipFill>
        <p:spPr bwMode="auto">
          <a:xfrm>
            <a:off x="6588224" y="2060848"/>
            <a:ext cx="2361100" cy="2434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8239"/>
            <a:ext cx="8579296" cy="76470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Консультация для родителей в рамках КЦ «Адаптация детей к условиям ДОУ»</a:t>
            </a:r>
            <a:endParaRPr lang="ru-RU" sz="2800" i="1" dirty="0"/>
          </a:p>
        </p:txBody>
      </p:sp>
      <p:pic>
        <p:nvPicPr>
          <p:cNvPr id="5" name="Содержимое 4" descr="IMG_20191010_18210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8571" t="30533" b="5187"/>
          <a:stretch>
            <a:fillRect/>
          </a:stretch>
        </p:blipFill>
        <p:spPr>
          <a:xfrm>
            <a:off x="467544" y="2204864"/>
            <a:ext cx="3917632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IMG_20191010_18180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8018" t="22951" b="6557"/>
          <a:stretch>
            <a:fillRect/>
          </a:stretch>
        </p:blipFill>
        <p:spPr>
          <a:xfrm>
            <a:off x="5148064" y="2564904"/>
            <a:ext cx="3548704" cy="3162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8239"/>
            <a:ext cx="8640960" cy="83671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Коммуникативные  игры в рамках КЦ </a:t>
            </a:r>
            <a:b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«Адаптация детей к условиям ДОУ»</a:t>
            </a:r>
            <a:endParaRPr lang="ru-RU" sz="2800" i="1" dirty="0"/>
          </a:p>
        </p:txBody>
      </p:sp>
      <p:pic>
        <p:nvPicPr>
          <p:cNvPr id="5" name="Содержимое 4" descr="IMG_20191010_18191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22274"/>
          <a:stretch>
            <a:fillRect/>
          </a:stretch>
        </p:blipFill>
        <p:spPr>
          <a:xfrm>
            <a:off x="323941" y="2104132"/>
            <a:ext cx="3850434" cy="3989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7" descr="IMG_20191010_18175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t="14319"/>
          <a:stretch>
            <a:fillRect/>
          </a:stretch>
        </p:blipFill>
        <p:spPr>
          <a:xfrm>
            <a:off x="5148064" y="2132856"/>
            <a:ext cx="3395749" cy="3878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23312" cy="64807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Семинар с элементами тренинга для родителей </a:t>
            </a:r>
            <a:b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«Психологическая готовность детей к школьному обучению»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SAM_434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36021" t="22750" r="10895" b="5207"/>
          <a:stretch>
            <a:fillRect/>
          </a:stretch>
        </p:blipFill>
        <p:spPr>
          <a:xfrm>
            <a:off x="467544" y="2348880"/>
            <a:ext cx="3605853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14" descr="SAM_4351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932040" y="1916832"/>
            <a:ext cx="3312368" cy="2325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SAM_4363.JPG"/>
          <p:cNvPicPr>
            <a:picLocks noChangeAspect="1"/>
          </p:cNvPicPr>
          <p:nvPr/>
        </p:nvPicPr>
        <p:blipFill>
          <a:blip r:embed="rId4" cstate="print">
            <a:lum/>
          </a:blip>
          <a:srcRect l="22891" t="19514" r="6184" b="12939"/>
          <a:stretch>
            <a:fillRect/>
          </a:stretch>
        </p:blipFill>
        <p:spPr>
          <a:xfrm>
            <a:off x="4932040" y="4365104"/>
            <a:ext cx="3326769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«Коррекционные упражнения на снятие мышечного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напряжния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усталости, повышения самооценки ребенка»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SAM_4355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51520" y="1988841"/>
            <a:ext cx="4034403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SAM_436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3501008"/>
            <a:ext cx="4223543" cy="3166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060848"/>
            <a:ext cx="9036496" cy="3960440"/>
          </a:xfrm>
        </p:spPr>
        <p:txBody>
          <a:bodyPr/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Консультационный 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является современной формой открытого взаимодействия образовательной организации с родителями, где семья получает методическую и практическую помощь в воспитании, развитии и обучении детей раннего и дошкольного возраста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Обратившись за помощью к нашим специалистам, родители получают квалифицированную помощь по различным вопросам воспитания, обучения, развития и оздоровления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="" xmlns:p14="http://schemas.microsoft.com/office/powerpoint/2010/main" val="296380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6804248" cy="1930226"/>
          </a:xfrm>
          <a:effectLst/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Segoe Print" panose="02000600000000000000" pitchFamily="2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1028" name="Picture 4" descr="D:\5f1a37d72278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132856"/>
            <a:ext cx="4653921" cy="44152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792087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Актуальность: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420888"/>
            <a:ext cx="8784976" cy="4176464"/>
          </a:xfrm>
        </p:spPr>
        <p:txBody>
          <a:bodyPr/>
          <a:lstStyle/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потребность в получении психолого-педагогической помощи детям, не посещающим ДОУ;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обеспечения равных стартовых возможностей при поступлении в школу;  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профилактики различных отклонений в физическом, психическом и социальном развитии детей дошкольного возраста, не посещающих ДОУ;  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достаточная информированность родителей в области современных игровых средств ;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отсутствие целенаправленного обучения родителей способам применения различных видов игровых средств и оборудования, организации на их основе развивающих игр, а также методам игрового взаимодействия с детьми.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395536" y="1988840"/>
            <a:ext cx="8625136" cy="1152129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Основная цель создания консультационного центра: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i="1" dirty="0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0" y="3068961"/>
            <a:ext cx="8892480" cy="2592288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обеспечение доступности дошкольного образования для детей с ОВЗ; формирование родительской компетентности, оказания консультативной, психолого-педагогической помощи родителям в воспитании и развитии детей от 2 месяцев до 7 лет, в том числе с тяжелыми нарушениями речи, детей-инвалидов.</a:t>
            </a:r>
          </a:p>
          <a:p>
            <a:pPr algn="just">
              <a:buFont typeface="Wingdings" pitchFamily="2" charset="2"/>
              <a:buChar char="Ø"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07504" y="1772816"/>
            <a:ext cx="9036496" cy="692697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Задачи работы консультационного центра: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2292850"/>
            <a:ext cx="9252520" cy="4536504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q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проведение анкетирования с целью выявления уровня педагогической компетентности и индивидуальных потребностей родителей;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оказание поддержки семейного воспитания;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психолого-педагогическое консультирование родителей по вопросам развития и обучения детей, в том числе с тяжелыми нарушениями речи и с задержкой психического развития;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оказание содействия в социализации детей дошкольного возраста с ОВЗ, в том числе не посещающих образовательную организацию;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диагностика особенностей развития интеллектуальной и эмоционально-волевой сфер детей;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обеспечение успешной адаптации детей с ОВЗ при поступлении в ДОУ или школу;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информирование родителей (законных представителей) об учреждениях системы образования, которые могут оказать квалифицированную помощь ребенку в соответствии с его индивидуальными особенностями, в том числе в сети Интернет (сайт ДОО).</a:t>
            </a:r>
          </a:p>
          <a:p>
            <a:pPr>
              <a:buNone/>
            </a:pP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916832"/>
            <a:ext cx="4752529" cy="1084261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2924944"/>
            <a:ext cx="5328592" cy="3603816"/>
          </a:xfrm>
        </p:spPr>
        <p:txBody>
          <a:bodyPr/>
          <a:lstStyle/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овышение педагогической компетентности родителей (законных представителей), получивших методическую,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педагогическую, диагностическую и консультативную помощь.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541" b="9026"/>
          <a:stretch/>
        </p:blipFill>
        <p:spPr>
          <a:xfrm>
            <a:off x="5385917" y="2301989"/>
            <a:ext cx="3067243" cy="32914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700808"/>
            <a:ext cx="9113011" cy="1656184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работы в консультационном пункте привлекаются специалисты, имеющие соответствующее профильное образование  и являющиеся членами психолого-педагогического консилиума  ДОУ:</a:t>
            </a:r>
            <a:b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2708920"/>
            <a:ext cx="3456384" cy="1872209"/>
          </a:xfrm>
        </p:spPr>
        <p:txBody>
          <a:bodyPr/>
          <a:lstStyle/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старший воспитатель</a:t>
            </a: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педагог 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психолог</a:t>
            </a: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учителя 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дефектологи</a:t>
            </a: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учителя 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логопеды</a:t>
            </a: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воспитатели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 l="39864" t="27310" r="34118" b="48532"/>
          <a:stretch/>
        </p:blipFill>
        <p:spPr>
          <a:xfrm>
            <a:off x="6961248" y="2852936"/>
            <a:ext cx="1931232" cy="24870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31324" r="32104" b="2380"/>
          <a:stretch/>
        </p:blipFill>
        <p:spPr>
          <a:xfrm>
            <a:off x="5364088" y="4308989"/>
            <a:ext cx="1888432" cy="24007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5784" b="16849"/>
          <a:stretch/>
        </p:blipFill>
        <p:spPr bwMode="auto">
          <a:xfrm>
            <a:off x="217473" y="2852936"/>
            <a:ext cx="2675912" cy="20467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 descr="C:\Users\Samsung\Desktop\IMG_20191010_18261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" b="37614"/>
          <a:stretch/>
        </p:blipFill>
        <p:spPr bwMode="auto">
          <a:xfrm>
            <a:off x="2518084" y="4578593"/>
            <a:ext cx="2580672" cy="21453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  <p:extLst>
      <p:ext uri="{BB962C8B-B14F-4D97-AF65-F5344CB8AC3E}">
        <p14:creationId xmlns="" xmlns:p14="http://schemas.microsoft.com/office/powerpoint/2010/main" val="297661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51512" y="1988840"/>
            <a:ext cx="4392488" cy="785794"/>
          </a:xfrm>
        </p:spPr>
        <p:txBody>
          <a:bodyPr/>
          <a:lstStyle/>
          <a:p>
            <a:pPr algn="l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Старший воспитатель: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2708920"/>
            <a:ext cx="4464496" cy="3816424"/>
          </a:xfrm>
        </p:spPr>
        <p:txBody>
          <a:bodyPr/>
          <a:lstStyle/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оказывает консультативную     поддержку родителям  (законным представителям) по вопросам развития и воспитания ребенка и разрабатывает методические рекомендации;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организует педагогическое просвещение  родителей (законных представителей), направленное на обучение по организации воспитательного процесса в условиях семьи;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определяет задачи, формы и методы педагогической работы с воспитанниками, используя современные образовательные технологии.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 l="-282" t="24211" r="282" b="24978"/>
          <a:stretch/>
        </p:blipFill>
        <p:spPr>
          <a:xfrm>
            <a:off x="971600" y="2132856"/>
            <a:ext cx="2845884" cy="20055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 t="5188"/>
          <a:stretch/>
        </p:blipFill>
        <p:spPr>
          <a:xfrm>
            <a:off x="980567" y="4384467"/>
            <a:ext cx="2836917" cy="20173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1839302"/>
            <a:ext cx="4302223" cy="857232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 – психолог: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564904"/>
            <a:ext cx="4248472" cy="396987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проводит диагностическое обследование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ребенка (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выявляет эмоционально-личностные проблемы,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определят уровень развития познавательных процессов);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консультирует родителей</a:t>
            </a:r>
            <a:r>
              <a:rPr lang="ru-RU" sz="1600" b="1" dirty="0" smtClean="0">
                <a:solidFill>
                  <a:srgbClr val="2229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обследованного ребенка по овладению ими специальными приемами, необходимыми для проведения занятий с ребенком в домашних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 (в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необходимости)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коррекционные занятия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ребенком для иллюстрации отдельных коррекционных методов 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приемов.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  <p:pic>
        <p:nvPicPr>
          <p:cNvPr id="1027" name="Picture 3" descr="C:\Users\Admin\Desktop\работа КЦ\IMG_20191009_18480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 t="48144"/>
          <a:stretch/>
        </p:blipFill>
        <p:spPr bwMode="auto">
          <a:xfrm>
            <a:off x="4355976" y="2267918"/>
            <a:ext cx="2952328" cy="20413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 t="20179" r="16190"/>
          <a:stretch/>
        </p:blipFill>
        <p:spPr>
          <a:xfrm>
            <a:off x="4338227" y="4786130"/>
            <a:ext cx="2970075" cy="18858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2" descr="C:\Users\Admin\Desktop\работа КЦ\IMG_20191008_18213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2351" b="15628"/>
          <a:stretch/>
        </p:blipFill>
        <p:spPr bwMode="auto">
          <a:xfrm rot="634256">
            <a:off x="6012160" y="3068960"/>
            <a:ext cx="2970075" cy="2060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1951</TotalTime>
  <Words>1184</Words>
  <Application>Microsoft Office PowerPoint</Application>
  <PresentationFormat>Экран (4:3)</PresentationFormat>
  <Paragraphs>131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Шаблон 2</vt:lpstr>
      <vt:lpstr>Формы работы  консультационного центра  МДОАУ «Детский сад № 106»  г. Орска</vt:lpstr>
      <vt:lpstr> </vt:lpstr>
      <vt:lpstr>Актуальность:</vt:lpstr>
      <vt:lpstr> Основная цель создания консультационного центра:  </vt:lpstr>
      <vt:lpstr> Задачи работы консультационного центра: </vt:lpstr>
      <vt:lpstr>Ожидаемые результаты:</vt:lpstr>
      <vt:lpstr> Для работы в консультационном пункте привлекаются специалисты, имеющие соответствующее профильное образование  и являющиеся членами психолого-педагогического консилиума  ДОУ:  </vt:lpstr>
      <vt:lpstr>Старший воспитатель:</vt:lpstr>
      <vt:lpstr>Педагог – психолог:</vt:lpstr>
      <vt:lpstr>Учителя – дефектологи:</vt:lpstr>
      <vt:lpstr>Учителя – логопеды:</vt:lpstr>
      <vt:lpstr>Педагоги КЦ:</vt:lpstr>
      <vt:lpstr>Формы работы с родителями:</vt:lpstr>
      <vt:lpstr>Материальное оснащение КЦ:</vt:lpstr>
      <vt:lpstr> Вопросы, которые интересуют родителей детей,  не посещающих ДОУ:</vt:lpstr>
      <vt:lpstr>Работа педагога – психолога в КЦ ДОУ</vt:lpstr>
      <vt:lpstr>Направления  деятельности педагога – психолога КЦ:</vt:lpstr>
      <vt:lpstr> </vt:lpstr>
      <vt:lpstr>Слайд 19</vt:lpstr>
      <vt:lpstr>Конференция для родителей в рамках КЦ</vt:lpstr>
      <vt:lpstr>Психологические игры для родителей</vt:lpstr>
      <vt:lpstr>Консультация для родителей в рамках КЦ «Адаптация детей к условиям ДОУ»</vt:lpstr>
      <vt:lpstr>Коммуникативные  игры в рамках КЦ  «Адаптация детей к условиям ДОУ»</vt:lpstr>
      <vt:lpstr>Семинар с элементами тренинга для родителей  «Психологическая готовность детей к школьному обучению»</vt:lpstr>
      <vt:lpstr>«Коррекционные упражнения на снятие мышечного напряжния, усталости, повышения самооценки ребенка»</vt:lpstr>
      <vt:lpstr>Слайд 26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</dc:title>
  <dc:creator>Admin</dc:creator>
  <cp:lastModifiedBy>RePack by SPecialiST</cp:lastModifiedBy>
  <cp:revision>199</cp:revision>
  <dcterms:created xsi:type="dcterms:W3CDTF">2014-12-03T16:12:26Z</dcterms:created>
  <dcterms:modified xsi:type="dcterms:W3CDTF">2020-12-22T09:08:12Z</dcterms:modified>
</cp:coreProperties>
</file>